
<file path=[Content_Types].xml><?xml version="1.0" encoding="utf-8"?>
<Types xmlns="http://schemas.openxmlformats.org/package/2006/content-types">
  <Default Extension="png" ContentType="image/png"/>
  <Default Extension="wmf" ContentType="image/x-wmf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sdx" ContentType="application/vnd.ms-visio.drawing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9" r:id="rId3"/>
    <p:sldId id="260" r:id="rId4"/>
    <p:sldId id="270" r:id="rId5"/>
    <p:sldId id="262" r:id="rId6"/>
    <p:sldId id="261" r:id="rId7"/>
    <p:sldId id="265" r:id="rId8"/>
    <p:sldId id="264" r:id="rId9"/>
    <p:sldId id="257" r:id="rId10"/>
    <p:sldId id="263" r:id="rId11"/>
    <p:sldId id="258" r:id="rId12"/>
    <p:sldId id="271" r:id="rId13"/>
    <p:sldId id="259" r:id="rId14"/>
    <p:sldId id="266" r:id="rId15"/>
    <p:sldId id="267" r:id="rId16"/>
    <p:sldId id="268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1" d="100"/>
          <a:sy n="71" d="100"/>
        </p:scale>
        <p:origin x="48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image" Target="../media/image6.w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image" Target="../media/image56.emf"/><Relationship Id="rId1" Type="http://schemas.openxmlformats.org/officeDocument/2006/relationships/image" Target="../media/image55.emf"/><Relationship Id="rId5" Type="http://schemas.openxmlformats.org/officeDocument/2006/relationships/image" Target="../media/image59.emf"/><Relationship Id="rId4" Type="http://schemas.openxmlformats.org/officeDocument/2006/relationships/image" Target="../media/image58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4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e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emf"/><Relationship Id="rId1" Type="http://schemas.openxmlformats.org/officeDocument/2006/relationships/image" Target="../media/image25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e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image" Target="../media/image39.e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image" Target="../media/image44.emf"/><Relationship Id="rId1" Type="http://schemas.openxmlformats.org/officeDocument/2006/relationships/image" Target="../media/image43.e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image" Target="../media/image47.emf"/><Relationship Id="rId1" Type="http://schemas.openxmlformats.org/officeDocument/2006/relationships/image" Target="../media/image46.e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image" Target="../media/image52.emf"/><Relationship Id="rId1" Type="http://schemas.openxmlformats.org/officeDocument/2006/relationships/image" Target="../media/image51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CD983-7130-4302-8404-ECD76948D04A}" type="datetimeFigureOut">
              <a:rPr lang="en-SG" smtClean="0"/>
              <a:t>16/6/2022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B95324-6049-4B50-A184-06F4EBC85C59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3664955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CD983-7130-4302-8404-ECD76948D04A}" type="datetimeFigureOut">
              <a:rPr lang="en-SG" smtClean="0"/>
              <a:t>16/6/2022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B95324-6049-4B50-A184-06F4EBC85C59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283709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CD983-7130-4302-8404-ECD76948D04A}" type="datetimeFigureOut">
              <a:rPr lang="en-SG" smtClean="0"/>
              <a:t>16/6/2022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B95324-6049-4B50-A184-06F4EBC85C59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4658603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CD983-7130-4302-8404-ECD76948D04A}" type="datetimeFigureOut">
              <a:rPr lang="en-SG" smtClean="0"/>
              <a:t>16/6/2022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B95324-6049-4B50-A184-06F4EBC85C59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1607689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CD983-7130-4302-8404-ECD76948D04A}" type="datetimeFigureOut">
              <a:rPr lang="en-SG" smtClean="0"/>
              <a:t>16/6/2022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B95324-6049-4B50-A184-06F4EBC85C59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9392275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CD983-7130-4302-8404-ECD76948D04A}" type="datetimeFigureOut">
              <a:rPr lang="en-SG" smtClean="0"/>
              <a:t>16/6/2022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B95324-6049-4B50-A184-06F4EBC85C59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8577787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CD983-7130-4302-8404-ECD76948D04A}" type="datetimeFigureOut">
              <a:rPr lang="en-SG" smtClean="0"/>
              <a:t>16/6/2022</a:t>
            </a:fld>
            <a:endParaRPr lang="en-SG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B95324-6049-4B50-A184-06F4EBC85C59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6242719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CD983-7130-4302-8404-ECD76948D04A}" type="datetimeFigureOut">
              <a:rPr lang="en-SG" smtClean="0"/>
              <a:t>16/6/2022</a:t>
            </a:fld>
            <a:endParaRPr lang="en-S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B95324-6049-4B50-A184-06F4EBC85C59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7272010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CD983-7130-4302-8404-ECD76948D04A}" type="datetimeFigureOut">
              <a:rPr lang="en-SG" smtClean="0"/>
              <a:t>16/6/2022</a:t>
            </a:fld>
            <a:endParaRPr lang="en-SG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B95324-6049-4B50-A184-06F4EBC85C59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6332322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CD983-7130-4302-8404-ECD76948D04A}" type="datetimeFigureOut">
              <a:rPr lang="en-SG" smtClean="0"/>
              <a:t>16/6/2022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B95324-6049-4B50-A184-06F4EBC85C59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6773655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CD983-7130-4302-8404-ECD76948D04A}" type="datetimeFigureOut">
              <a:rPr lang="en-SG" smtClean="0"/>
              <a:t>16/6/2022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B95324-6049-4B50-A184-06F4EBC85C59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6743336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DCD983-7130-4302-8404-ECD76948D04A}" type="datetimeFigureOut">
              <a:rPr lang="en-SG" smtClean="0"/>
              <a:t>16/6/2022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B95324-6049-4B50-A184-06F4EBC85C59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9147064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jpeg"/><Relationship Id="rId7" Type="http://schemas.openxmlformats.org/officeDocument/2006/relationships/image" Target="../media/image35.emf"/><Relationship Id="rId12" Type="http://schemas.openxmlformats.org/officeDocument/2006/relationships/image" Target="../media/image38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34.png"/><Relationship Id="rId11" Type="http://schemas.openxmlformats.org/officeDocument/2006/relationships/image" Target="../media/image30.emf"/><Relationship Id="rId5" Type="http://schemas.openxmlformats.org/officeDocument/2006/relationships/image" Target="../media/image33.png"/><Relationship Id="rId10" Type="http://schemas.openxmlformats.org/officeDocument/2006/relationships/package" Target="../embeddings/Microsoft_Visio_Drawing8.vsdx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emf"/><Relationship Id="rId3" Type="http://schemas.openxmlformats.org/officeDocument/2006/relationships/package" Target="../embeddings/Microsoft_Visio_Drawing9.vsdx"/><Relationship Id="rId7" Type="http://schemas.openxmlformats.org/officeDocument/2006/relationships/image" Target="../media/image42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38.emf"/><Relationship Id="rId5" Type="http://schemas.openxmlformats.org/officeDocument/2006/relationships/image" Target="../media/image41.emf"/><Relationship Id="rId10" Type="http://schemas.openxmlformats.org/officeDocument/2006/relationships/image" Target="../media/image40.emf"/><Relationship Id="rId4" Type="http://schemas.openxmlformats.org/officeDocument/2006/relationships/image" Target="../media/image39.emf"/><Relationship Id="rId9" Type="http://schemas.openxmlformats.org/officeDocument/2006/relationships/package" Target="../embeddings/Microsoft_Visio_Drawing10.vsdx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emf"/><Relationship Id="rId3" Type="http://schemas.openxmlformats.org/officeDocument/2006/relationships/package" Target="../embeddings/Microsoft_Visio_Drawing11.vsdx"/><Relationship Id="rId7" Type="http://schemas.openxmlformats.org/officeDocument/2006/relationships/package" Target="../embeddings/Microsoft_Visio_Drawing13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44.emf"/><Relationship Id="rId5" Type="http://schemas.openxmlformats.org/officeDocument/2006/relationships/package" Target="../embeddings/Microsoft_Visio_Drawing12.vsdx"/><Relationship Id="rId4" Type="http://schemas.openxmlformats.org/officeDocument/2006/relationships/image" Target="../media/image43.e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emf"/><Relationship Id="rId3" Type="http://schemas.openxmlformats.org/officeDocument/2006/relationships/package" Target="../embeddings/Microsoft_Visio_Drawing14.vsdx"/><Relationship Id="rId7" Type="http://schemas.openxmlformats.org/officeDocument/2006/relationships/package" Target="../embeddings/Microsoft_Visio_Drawing15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10" Type="http://schemas.openxmlformats.org/officeDocument/2006/relationships/image" Target="../media/image48.emf"/><Relationship Id="rId4" Type="http://schemas.openxmlformats.org/officeDocument/2006/relationships/image" Target="../media/image46.emf"/><Relationship Id="rId9" Type="http://schemas.openxmlformats.org/officeDocument/2006/relationships/package" Target="../embeddings/Microsoft_Visio_Drawing16.vsdx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emf"/><Relationship Id="rId3" Type="http://schemas.openxmlformats.org/officeDocument/2006/relationships/package" Target="../embeddings/Microsoft_Visio_Drawing17.vsdx"/><Relationship Id="rId7" Type="http://schemas.openxmlformats.org/officeDocument/2006/relationships/package" Target="../embeddings/Microsoft_Visio_Drawing19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52.emf"/><Relationship Id="rId5" Type="http://schemas.openxmlformats.org/officeDocument/2006/relationships/package" Target="../embeddings/Microsoft_Visio_Drawing18.vsdx"/><Relationship Id="rId4" Type="http://schemas.openxmlformats.org/officeDocument/2006/relationships/image" Target="../media/image51.emf"/><Relationship Id="rId9" Type="http://schemas.openxmlformats.org/officeDocument/2006/relationships/image" Target="../media/image5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58.emf"/><Relationship Id="rId3" Type="http://schemas.openxmlformats.org/officeDocument/2006/relationships/package" Target="../embeddings/Microsoft_Visio_Drawing20.vsdx"/><Relationship Id="rId7" Type="http://schemas.openxmlformats.org/officeDocument/2006/relationships/image" Target="../media/image56.emf"/><Relationship Id="rId12" Type="http://schemas.openxmlformats.org/officeDocument/2006/relationships/package" Target="../embeddings/Microsoft_Visio_Drawing23.vsdx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63.png"/><Relationship Id="rId1" Type="http://schemas.openxmlformats.org/officeDocument/2006/relationships/vmlDrawing" Target="../drawings/vmlDrawing10.vml"/><Relationship Id="rId6" Type="http://schemas.openxmlformats.org/officeDocument/2006/relationships/package" Target="../embeddings/Microsoft_Visio_Drawing21.vsdx"/><Relationship Id="rId11" Type="http://schemas.openxmlformats.org/officeDocument/2006/relationships/image" Target="../media/image57.emf"/><Relationship Id="rId5" Type="http://schemas.openxmlformats.org/officeDocument/2006/relationships/image" Target="../media/image60.png"/><Relationship Id="rId15" Type="http://schemas.openxmlformats.org/officeDocument/2006/relationships/image" Target="../media/image59.emf"/><Relationship Id="rId10" Type="http://schemas.openxmlformats.org/officeDocument/2006/relationships/package" Target="../embeddings/Microsoft_Visio_Drawing22.vsdx"/><Relationship Id="rId4" Type="http://schemas.openxmlformats.org/officeDocument/2006/relationships/image" Target="../media/image55.emf"/><Relationship Id="rId9" Type="http://schemas.openxmlformats.org/officeDocument/2006/relationships/image" Target="../media/image62.png"/><Relationship Id="rId14" Type="http://schemas.openxmlformats.org/officeDocument/2006/relationships/package" Target="../embeddings/Microsoft_Visio_Drawing24.vsdx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Drawing25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4" Type="http://schemas.openxmlformats.org/officeDocument/2006/relationships/image" Target="../media/image64.e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emf"/><Relationship Id="rId3" Type="http://schemas.openxmlformats.org/officeDocument/2006/relationships/package" Target="../embeddings/Microsoft_Visio_Drawing1.vsdx"/><Relationship Id="rId7" Type="http://schemas.openxmlformats.org/officeDocument/2006/relationships/image" Target="../media/image10.emf"/><Relationship Id="rId12" Type="http://schemas.openxmlformats.org/officeDocument/2006/relationships/image" Target="../media/image7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9.png"/><Relationship Id="rId11" Type="http://schemas.openxmlformats.org/officeDocument/2006/relationships/package" Target="../embeddings/Microsoft_Visio_Drawing2.vsdx"/><Relationship Id="rId5" Type="http://schemas.openxmlformats.org/officeDocument/2006/relationships/image" Target="../media/image8.emf"/><Relationship Id="rId10" Type="http://schemas.openxmlformats.org/officeDocument/2006/relationships/image" Target="../media/image13.emf"/><Relationship Id="rId4" Type="http://schemas.openxmlformats.org/officeDocument/2006/relationships/image" Target="../media/image6.wmf"/><Relationship Id="rId9" Type="http://schemas.openxmlformats.org/officeDocument/2006/relationships/image" Target="../media/image12.e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emf"/><Relationship Id="rId3" Type="http://schemas.openxmlformats.org/officeDocument/2006/relationships/image" Target="../media/image16.jpeg"/><Relationship Id="rId7" Type="http://schemas.openxmlformats.org/officeDocument/2006/relationships/image" Target="../media/image18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7.png"/><Relationship Id="rId5" Type="http://schemas.openxmlformats.org/officeDocument/2006/relationships/image" Target="../media/image15.emf"/><Relationship Id="rId4" Type="http://schemas.openxmlformats.org/officeDocument/2006/relationships/package" Target="../embeddings/Microsoft_Visio_Drawing3.vsdx"/><Relationship Id="rId9" Type="http://schemas.openxmlformats.org/officeDocument/2006/relationships/image" Target="../media/image20.e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22.emf"/><Relationship Id="rId5" Type="http://schemas.openxmlformats.org/officeDocument/2006/relationships/package" Target="../embeddings/Microsoft_Visio_Drawing4.vsdx"/><Relationship Id="rId4" Type="http://schemas.openxmlformats.org/officeDocument/2006/relationships/image" Target="../media/image24.e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Microsoft_Visio_Drawing7.vsdx"/><Relationship Id="rId3" Type="http://schemas.openxmlformats.org/officeDocument/2006/relationships/image" Target="../media/image28.emf"/><Relationship Id="rId7" Type="http://schemas.openxmlformats.org/officeDocument/2006/relationships/image" Target="../media/image26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package" Target="../embeddings/Microsoft_Visio_Drawing6.vsdx"/><Relationship Id="rId5" Type="http://schemas.openxmlformats.org/officeDocument/2006/relationships/image" Target="../media/image25.emf"/><Relationship Id="rId4" Type="http://schemas.openxmlformats.org/officeDocument/2006/relationships/package" Target="../embeddings/Microsoft_Visio_Drawing5.vsdx"/><Relationship Id="rId9" Type="http://schemas.openxmlformats.org/officeDocument/2006/relationships/image" Target="../media/image27.em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0488" y="121337"/>
            <a:ext cx="10180319" cy="4537292"/>
          </a:xfrm>
        </p:spPr>
        <p:txBody>
          <a:bodyPr>
            <a:normAutofit/>
          </a:bodyPr>
          <a:lstStyle/>
          <a:p>
            <a:r>
              <a:rPr lang="en-SG" dirty="0" smtClean="0"/>
              <a:t>ĐỀ TÀI</a:t>
            </a:r>
            <a:br>
              <a:rPr lang="en-SG" dirty="0" smtClean="0"/>
            </a:br>
            <a:r>
              <a:rPr lang="en-SG" dirty="0"/>
              <a:t/>
            </a:r>
            <a:br>
              <a:rPr lang="en-SG" dirty="0"/>
            </a:br>
            <a:r>
              <a:rPr lang="en-SG" dirty="0"/>
              <a:t>THIẾT KẾ HỆ THỐNG </a:t>
            </a:r>
            <a:r>
              <a:rPr lang="en-SG" dirty="0" smtClean="0"/>
              <a:t/>
            </a:r>
            <a:br>
              <a:rPr lang="en-SG" dirty="0" smtClean="0"/>
            </a:br>
            <a:r>
              <a:rPr lang="en-SG" dirty="0" smtClean="0"/>
              <a:t>GIÁM SÁT </a:t>
            </a:r>
            <a:r>
              <a:rPr lang="en-SG" dirty="0"/>
              <a:t>KHÍ </a:t>
            </a:r>
            <a:r>
              <a:rPr lang="en-SG" dirty="0" smtClean="0"/>
              <a:t>THẢI </a:t>
            </a:r>
            <a:br>
              <a:rPr lang="en-SG" dirty="0" smtClean="0"/>
            </a:br>
            <a:r>
              <a:rPr lang="en-SG" dirty="0" smtClean="0"/>
              <a:t>CÔNG </a:t>
            </a:r>
            <a:r>
              <a:rPr lang="en-SG" dirty="0"/>
              <a:t>NGHIỆP VÀ GIAO THÔNG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5129" y="-100564"/>
            <a:ext cx="3048000" cy="23812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3240" y="4987018"/>
            <a:ext cx="3034814" cy="165614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8424" y="-100564"/>
            <a:ext cx="3048000" cy="23812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4353" y="4923244"/>
            <a:ext cx="3057626" cy="171991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0770" y="4499974"/>
            <a:ext cx="2594459" cy="2358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496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s://nha-xanh.com/wp-content/uploads/2021/03/posts-cach-chon-vi-dieu-khien-iot-03.jp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1608" y="1143508"/>
            <a:ext cx="5655985" cy="4431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1478" y="153436"/>
            <a:ext cx="978833" cy="97883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92264" y="3945934"/>
            <a:ext cx="1283073" cy="116631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53136" y="5564568"/>
            <a:ext cx="1269054" cy="126905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579" y="5845295"/>
            <a:ext cx="7479732" cy="707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41351" y="2808438"/>
            <a:ext cx="2099027" cy="131431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87663" y="134062"/>
            <a:ext cx="1951522" cy="1017579"/>
          </a:xfrm>
          <a:prstGeom prst="rect">
            <a:avLst/>
          </a:prstGeom>
        </p:spPr>
      </p:pic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68132434"/>
              </p:ext>
            </p:extLst>
          </p:nvPr>
        </p:nvGraphicFramePr>
        <p:xfrm>
          <a:off x="74332" y="331701"/>
          <a:ext cx="3365500" cy="622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8" name="Visio" r:id="rId10" imgW="3365623" imgH="622344" progId="Visio.Drawing.15">
                  <p:embed/>
                </p:oleObj>
              </mc:Choice>
              <mc:Fallback>
                <p:oleObj name="Visio" r:id="rId10" imgW="3365623" imgH="622344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74332" y="331701"/>
                        <a:ext cx="3365500" cy="622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656795" y="5002672"/>
            <a:ext cx="1234069" cy="70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069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71288362"/>
              </p:ext>
            </p:extLst>
          </p:nvPr>
        </p:nvGraphicFramePr>
        <p:xfrm>
          <a:off x="2174781" y="1416705"/>
          <a:ext cx="8124825" cy="4833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5" name="Visio" r:id="rId3" imgW="11607652" imgH="6908844" progId="Visio.Drawing.15">
                  <p:embed/>
                </p:oleObj>
              </mc:Choice>
              <mc:Fallback>
                <p:oleObj name="Visio" r:id="rId3" imgW="11607652" imgH="6908844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74781" y="1416705"/>
                        <a:ext cx="8124825" cy="48339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021975" y="240124"/>
            <a:ext cx="10430435" cy="1138798"/>
          </a:xfrm>
        </p:spPr>
        <p:txBody>
          <a:bodyPr/>
          <a:lstStyle/>
          <a:p>
            <a:pPr marL="0" indent="0">
              <a:buNone/>
            </a:pPr>
            <a:r>
              <a:rPr lang="en-SG" dirty="0" smtClean="0"/>
              <a:t>            App </a:t>
            </a:r>
            <a:r>
              <a:rPr lang="en-SG" dirty="0" err="1" smtClean="0"/>
              <a:t>Blynk</a:t>
            </a:r>
            <a:r>
              <a:rPr lang="en-SG" dirty="0" smtClean="0"/>
              <a:t> – </a:t>
            </a:r>
            <a:r>
              <a:rPr lang="en-SG" dirty="0" err="1" smtClean="0"/>
              <a:t>dễ</a:t>
            </a:r>
            <a:r>
              <a:rPr lang="en-SG" dirty="0" smtClean="0"/>
              <a:t> </a:t>
            </a:r>
            <a:r>
              <a:rPr lang="en-SG" dirty="0" err="1" smtClean="0"/>
              <a:t>tiếp</a:t>
            </a:r>
            <a:r>
              <a:rPr lang="en-SG" dirty="0" smtClean="0"/>
              <a:t> </a:t>
            </a:r>
            <a:r>
              <a:rPr lang="en-SG" dirty="0" err="1" smtClean="0"/>
              <a:t>cận</a:t>
            </a:r>
            <a:r>
              <a:rPr lang="en-SG" dirty="0" smtClean="0"/>
              <a:t>, </a:t>
            </a:r>
            <a:r>
              <a:rPr lang="en-SG" dirty="0" err="1" smtClean="0"/>
              <a:t>miễn</a:t>
            </a:r>
            <a:r>
              <a:rPr lang="en-SG" dirty="0" smtClean="0"/>
              <a:t> </a:t>
            </a:r>
            <a:r>
              <a:rPr lang="en-SG" dirty="0" err="1" smtClean="0"/>
              <a:t>phí</a:t>
            </a:r>
            <a:r>
              <a:rPr lang="en-SG" dirty="0" smtClean="0"/>
              <a:t>, </a:t>
            </a:r>
            <a:r>
              <a:rPr lang="en-SG" dirty="0" err="1" smtClean="0"/>
              <a:t>triển</a:t>
            </a:r>
            <a:r>
              <a:rPr lang="en-SG" dirty="0" smtClean="0"/>
              <a:t> </a:t>
            </a:r>
            <a:r>
              <a:rPr lang="en-SG" dirty="0" err="1" smtClean="0"/>
              <a:t>khai</a:t>
            </a:r>
            <a:r>
              <a:rPr lang="en-SG" dirty="0" smtClean="0"/>
              <a:t> </a:t>
            </a:r>
            <a:r>
              <a:rPr lang="en-SG" dirty="0" err="1" smtClean="0"/>
              <a:t>nhanh</a:t>
            </a:r>
            <a:r>
              <a:rPr lang="en-SG" dirty="0" smtClean="0"/>
              <a:t> </a:t>
            </a:r>
            <a:r>
              <a:rPr lang="en-SG" dirty="0" err="1" smtClean="0"/>
              <a:t>chóng</a:t>
            </a:r>
            <a:r>
              <a:rPr lang="en-SG" dirty="0" smtClean="0"/>
              <a:t>.</a:t>
            </a:r>
            <a:endParaRPr lang="en-SG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11103" y="3406894"/>
            <a:ext cx="1013906" cy="707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60165" y="5580825"/>
            <a:ext cx="1234069" cy="7076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61481" y="2254532"/>
            <a:ext cx="1738125" cy="7076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37334" y="6184336"/>
            <a:ext cx="7479732" cy="707600"/>
          </a:xfrm>
          <a:prstGeom prst="rect">
            <a:avLst/>
          </a:prstGeom>
        </p:spPr>
      </p:pic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78520259"/>
              </p:ext>
            </p:extLst>
          </p:nvPr>
        </p:nvGraphicFramePr>
        <p:xfrm>
          <a:off x="657321" y="1203952"/>
          <a:ext cx="2444750" cy="1225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6" name="Visio" r:id="rId9" imgW="2444713" imgH="1225375" progId="Visio.Drawing.15">
                  <p:embed/>
                </p:oleObj>
              </mc:Choice>
              <mc:Fallback>
                <p:oleObj name="Visio" r:id="rId9" imgW="2444713" imgH="122537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57321" y="1203952"/>
                        <a:ext cx="2444750" cy="1225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48566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5903259" cy="710640"/>
          </a:xfrm>
        </p:spPr>
        <p:txBody>
          <a:bodyPr/>
          <a:lstStyle/>
          <a:p>
            <a:r>
              <a:rPr lang="en-US" dirty="0" err="1" smtClean="0"/>
              <a:t>Thông</a:t>
            </a:r>
            <a:r>
              <a:rPr lang="en-US" dirty="0" smtClean="0"/>
              <a:t> </a:t>
            </a:r>
            <a:r>
              <a:rPr lang="en-US" dirty="0" err="1" smtClean="0"/>
              <a:t>số</a:t>
            </a:r>
            <a:r>
              <a:rPr lang="en-US" dirty="0" smtClean="0"/>
              <a:t> </a:t>
            </a:r>
            <a:r>
              <a:rPr lang="en-US" dirty="0" err="1" smtClean="0"/>
              <a:t>cần</a:t>
            </a:r>
            <a:r>
              <a:rPr lang="en-US" dirty="0" smtClean="0"/>
              <a:t> </a:t>
            </a:r>
            <a:r>
              <a:rPr lang="en-US" dirty="0" err="1" smtClean="0"/>
              <a:t>quan</a:t>
            </a:r>
            <a:r>
              <a:rPr lang="en-US" dirty="0" smtClean="0"/>
              <a:t> </a:t>
            </a:r>
            <a:r>
              <a:rPr lang="en-US" dirty="0" err="1" smtClean="0"/>
              <a:t>tâm</a:t>
            </a:r>
            <a:endParaRPr lang="en-SG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86664674"/>
              </p:ext>
            </p:extLst>
          </p:nvPr>
        </p:nvGraphicFramePr>
        <p:xfrm>
          <a:off x="1783975" y="1231493"/>
          <a:ext cx="8528423" cy="52752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20" name="Visio" r:id="rId3" imgW="11588713" imgH="7168975" progId="Visio.Drawing.15">
                  <p:embed/>
                </p:oleObj>
              </mc:Choice>
              <mc:Fallback>
                <p:oleObj name="Visio" r:id="rId3" imgW="11588713" imgH="716897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83975" y="1231493"/>
                        <a:ext cx="8528423" cy="527529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63054144"/>
              </p:ext>
            </p:extLst>
          </p:nvPr>
        </p:nvGraphicFramePr>
        <p:xfrm>
          <a:off x="4419600" y="6074495"/>
          <a:ext cx="2661024" cy="7081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21" name="Visio" r:id="rId5" imgW="1574701" imgH="418969" progId="Visio.Drawing.15">
                  <p:embed/>
                </p:oleObj>
              </mc:Choice>
              <mc:Fallback>
                <p:oleObj name="Visio" r:id="rId5" imgW="1574701" imgH="418969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419600" y="6074495"/>
                        <a:ext cx="2661024" cy="70817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25952660"/>
              </p:ext>
            </p:extLst>
          </p:nvPr>
        </p:nvGraphicFramePr>
        <p:xfrm>
          <a:off x="-114300" y="6388100"/>
          <a:ext cx="1905000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22" name="Visio" r:id="rId7" imgW="1904951" imgH="469812" progId="Visio.Drawing.15">
                  <p:embed/>
                </p:oleObj>
              </mc:Choice>
              <mc:Fallback>
                <p:oleObj name="Visio" r:id="rId7" imgW="1904951" imgH="469812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-114300" y="6388100"/>
                        <a:ext cx="1905000" cy="469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2308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74477165"/>
              </p:ext>
            </p:extLst>
          </p:nvPr>
        </p:nvGraphicFramePr>
        <p:xfrm>
          <a:off x="125942" y="195263"/>
          <a:ext cx="2863850" cy="622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03" name="Visio" r:id="rId3" imgW="2863739" imgH="622344" progId="Visio.Drawing.15">
                  <p:embed/>
                </p:oleObj>
              </mc:Choice>
              <mc:Fallback>
                <p:oleObj name="Visio" r:id="rId3" imgW="2863739" imgH="622344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25942" y="195263"/>
                        <a:ext cx="2863850" cy="622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4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340" y="1068792"/>
            <a:ext cx="5351991" cy="3039534"/>
          </a:xfrm>
          <a:prstGeom prst="rect">
            <a:avLst/>
          </a:prstGeom>
          <a:noFill/>
        </p:spPr>
      </p:pic>
      <p:pic>
        <p:nvPicPr>
          <p:cNvPr id="6" name="Picture 5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0495" y="455273"/>
            <a:ext cx="2330767" cy="3556317"/>
          </a:xfrm>
          <a:prstGeom prst="rect">
            <a:avLst/>
          </a:prstGeom>
          <a:noFill/>
        </p:spPr>
      </p:pic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76257633"/>
              </p:ext>
            </p:extLst>
          </p:nvPr>
        </p:nvGraphicFramePr>
        <p:xfrm>
          <a:off x="1054349" y="4539162"/>
          <a:ext cx="3613150" cy="622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04" name="Visio" r:id="rId7" imgW="3613014" imgH="622344" progId="Visio.Drawing.15">
                  <p:embed/>
                </p:oleObj>
              </mc:Choice>
              <mc:Fallback>
                <p:oleObj name="Visio" r:id="rId7" imgW="3613014" imgH="622344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054349" y="4539162"/>
                        <a:ext cx="3613150" cy="622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19098990"/>
              </p:ext>
            </p:extLst>
          </p:nvPr>
        </p:nvGraphicFramePr>
        <p:xfrm>
          <a:off x="8070913" y="4682597"/>
          <a:ext cx="3803650" cy="622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05" name="Visio" r:id="rId9" imgW="3803588" imgH="622344" progId="Visio.Drawing.15">
                  <p:embed/>
                </p:oleObj>
              </mc:Choice>
              <mc:Fallback>
                <p:oleObj name="Visio" r:id="rId9" imgW="3803588" imgH="622344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8070913" y="4682597"/>
                        <a:ext cx="3803650" cy="622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8789499"/>
              </p:ext>
            </p:extLst>
          </p:nvPr>
        </p:nvGraphicFramePr>
        <p:xfrm>
          <a:off x="1235922" y="5161461"/>
          <a:ext cx="3999466" cy="99687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15328"/>
                <a:gridCol w="1436448"/>
                <a:gridCol w="1847690"/>
              </a:tblGrid>
              <a:tr h="249219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SG" sz="1400" dirty="0">
                          <a:effectLst/>
                        </a:rPr>
                        <a:t>STT</a:t>
                      </a:r>
                      <a:endParaRPr lang="en-SG" sz="14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SG" sz="1400">
                          <a:effectLst/>
                        </a:rPr>
                        <a:t>Thành phần</a:t>
                      </a:r>
                      <a:endParaRPr lang="en-SG" sz="14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SG" sz="1400">
                          <a:effectLst/>
                        </a:rPr>
                        <a:t>Giá trị ngưỡng</a:t>
                      </a:r>
                      <a:endParaRPr lang="en-SG" sz="14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</a:tr>
              <a:tr h="249219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SG" sz="1400">
                          <a:effectLst/>
                        </a:rPr>
                        <a:t>1</a:t>
                      </a:r>
                      <a:endParaRPr lang="en-SG" sz="14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SG" sz="1400">
                          <a:effectLst/>
                        </a:rPr>
                        <a:t>Khí CO</a:t>
                      </a:r>
                      <a:endParaRPr lang="en-SG" sz="14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SG" sz="1400" dirty="0" smtClean="0">
                          <a:effectLst/>
                        </a:rPr>
                        <a:t>40 </a:t>
                      </a:r>
                      <a:r>
                        <a:rPr lang="en-SG" sz="1400" dirty="0">
                          <a:effectLst/>
                        </a:rPr>
                        <a:t>(ppm)</a:t>
                      </a:r>
                      <a:endParaRPr lang="en-SG" sz="14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</a:tr>
              <a:tr h="249219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SG" sz="1400">
                          <a:effectLst/>
                        </a:rPr>
                        <a:t>2</a:t>
                      </a:r>
                      <a:endParaRPr lang="en-SG" sz="14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SG" sz="1400" dirty="0" err="1">
                          <a:effectLst/>
                        </a:rPr>
                        <a:t>Âm</a:t>
                      </a:r>
                      <a:r>
                        <a:rPr lang="en-SG" sz="1400" dirty="0">
                          <a:effectLst/>
                        </a:rPr>
                        <a:t> </a:t>
                      </a:r>
                      <a:r>
                        <a:rPr lang="en-SG" sz="1400" dirty="0" err="1">
                          <a:effectLst/>
                        </a:rPr>
                        <a:t>thanh</a:t>
                      </a:r>
                      <a:endParaRPr lang="en-SG" sz="14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SG" sz="1400" dirty="0">
                          <a:effectLst/>
                        </a:rPr>
                        <a:t>65 (dB)</a:t>
                      </a:r>
                      <a:endParaRPr lang="en-SG" sz="14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</a:tr>
              <a:tr h="249219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SG" sz="1400">
                          <a:effectLst/>
                        </a:rPr>
                        <a:t>3</a:t>
                      </a:r>
                      <a:endParaRPr lang="en-SG" sz="14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SG" sz="1400" dirty="0" err="1">
                          <a:effectLst/>
                        </a:rPr>
                        <a:t>Bụi</a:t>
                      </a:r>
                      <a:endParaRPr lang="en-SG" sz="14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SG" sz="1400" dirty="0">
                          <a:effectLst/>
                        </a:rPr>
                        <a:t>100 (</a:t>
                      </a:r>
                      <a:r>
                        <a:rPr lang="en-SG" sz="1400" dirty="0" err="1">
                          <a:effectLst/>
                        </a:rPr>
                        <a:t>ug</a:t>
                      </a:r>
                      <a:r>
                        <a:rPr lang="en-SG" sz="1400" dirty="0">
                          <a:effectLst/>
                        </a:rPr>
                        <a:t>/m3)</a:t>
                      </a:r>
                      <a:endParaRPr lang="en-SG" sz="14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52215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50566034"/>
              </p:ext>
            </p:extLst>
          </p:nvPr>
        </p:nvGraphicFramePr>
        <p:xfrm>
          <a:off x="0" y="102129"/>
          <a:ext cx="2813050" cy="622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46" name="Visio" r:id="rId3" imgW="2813235" imgH="622344" progId="Visio.Drawing.15">
                  <p:embed/>
                </p:oleObj>
              </mc:Choice>
              <mc:Fallback>
                <p:oleObj name="Visio" r:id="rId3" imgW="2813235" imgH="622344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102129"/>
                        <a:ext cx="2813050" cy="622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23451957"/>
              </p:ext>
            </p:extLst>
          </p:nvPr>
        </p:nvGraphicFramePr>
        <p:xfrm>
          <a:off x="74333" y="2764648"/>
          <a:ext cx="5276850" cy="2451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47" name="Visio" r:id="rId5" imgW="5276887" imgH="2451144" progId="Visio.Drawing.15">
                  <p:embed/>
                </p:oleObj>
              </mc:Choice>
              <mc:Fallback>
                <p:oleObj name="Visio" r:id="rId5" imgW="5276887" imgH="2451144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4333" y="2764648"/>
                        <a:ext cx="5276850" cy="2451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33052774"/>
              </p:ext>
            </p:extLst>
          </p:nvPr>
        </p:nvGraphicFramePr>
        <p:xfrm>
          <a:off x="6435167" y="2764648"/>
          <a:ext cx="5384800" cy="2451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48" name="Visio" r:id="rId7" imgW="5384997" imgH="2451144" progId="Visio.Drawing.15">
                  <p:embed/>
                </p:oleObj>
              </mc:Choice>
              <mc:Fallback>
                <p:oleObj name="Visio" r:id="rId7" imgW="5384997" imgH="2451144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435167" y="2764648"/>
                        <a:ext cx="5384800" cy="2451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93984" y="611497"/>
            <a:ext cx="3546910" cy="1988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42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1717109"/>
              </p:ext>
            </p:extLst>
          </p:nvPr>
        </p:nvGraphicFramePr>
        <p:xfrm>
          <a:off x="1168359" y="1851394"/>
          <a:ext cx="2882900" cy="622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91" name="Visio" r:id="rId3" imgW="3549490" imgH="387438" progId="Visio.Drawing.15">
                  <p:embed/>
                </p:oleObj>
              </mc:Choice>
              <mc:Fallback>
                <p:oleObj name="Visio" r:id="rId3" imgW="3549490" imgH="387438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68359" y="1851394"/>
                        <a:ext cx="2882900" cy="622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2791" y="365125"/>
            <a:ext cx="2589082" cy="2589082"/>
          </a:xfrm>
          <a:prstGeom prst="rect">
            <a:avLst/>
          </a:prstGeom>
        </p:spPr>
      </p:pic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47510626"/>
              </p:ext>
            </p:extLst>
          </p:nvPr>
        </p:nvGraphicFramePr>
        <p:xfrm>
          <a:off x="316753" y="2864417"/>
          <a:ext cx="5257800" cy="3676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92" name="Visio" r:id="rId6" imgW="5257948" imgH="3676519" progId="Visio.Drawing.15">
                  <p:embed/>
                </p:oleObj>
              </mc:Choice>
              <mc:Fallback>
                <p:oleObj name="Visio" r:id="rId6" imgW="5257948" imgH="3676519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16753" y="2864417"/>
                        <a:ext cx="5257800" cy="3676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38842" y="2473694"/>
            <a:ext cx="2453721" cy="25437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92791" y="4702742"/>
            <a:ext cx="3187566" cy="1593783"/>
          </a:xfrm>
          <a:prstGeom prst="rect">
            <a:avLst/>
          </a:prstGeom>
        </p:spPr>
      </p:pic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62385092"/>
              </p:ext>
            </p:extLst>
          </p:nvPr>
        </p:nvGraphicFramePr>
        <p:xfrm>
          <a:off x="9649752" y="5196614"/>
          <a:ext cx="1231900" cy="920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93" name="Visio" r:id="rId10" imgW="1231826" imgH="920706" progId="Visio.Drawing.15">
                  <p:embed/>
                </p:oleObj>
              </mc:Choice>
              <mc:Fallback>
                <p:oleObj name="Visio" r:id="rId10" imgW="1231826" imgH="920706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9649752" y="5196614"/>
                        <a:ext cx="1231900" cy="920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48010282"/>
              </p:ext>
            </p:extLst>
          </p:nvPr>
        </p:nvGraphicFramePr>
        <p:xfrm>
          <a:off x="7543451" y="3511802"/>
          <a:ext cx="914400" cy="622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94" name="Visio" r:id="rId12" imgW="914597" imgH="622344" progId="Visio.Drawing.15">
                  <p:embed/>
                </p:oleObj>
              </mc:Choice>
              <mc:Fallback>
                <p:oleObj name="Visio" r:id="rId12" imgW="914597" imgH="622344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7543451" y="3511802"/>
                        <a:ext cx="914400" cy="622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67813840"/>
              </p:ext>
            </p:extLst>
          </p:nvPr>
        </p:nvGraphicFramePr>
        <p:xfrm>
          <a:off x="9882037" y="1450664"/>
          <a:ext cx="628650" cy="622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95" name="Visio" r:id="rId14" imgW="628539" imgH="622344" progId="Visio.Drawing.15">
                  <p:embed/>
                </p:oleObj>
              </mc:Choice>
              <mc:Fallback>
                <p:oleObj name="Visio" r:id="rId14" imgW="628539" imgH="622344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9882037" y="1450664"/>
                        <a:ext cx="628650" cy="622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70330" y="32162"/>
            <a:ext cx="3454774" cy="1627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292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58529453"/>
              </p:ext>
            </p:extLst>
          </p:nvPr>
        </p:nvGraphicFramePr>
        <p:xfrm>
          <a:off x="393800" y="2093745"/>
          <a:ext cx="10996242" cy="26226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9" name="Visio" r:id="rId3" imgW="5937386" imgH="1416138" progId="Visio.Drawing.15">
                  <p:embed/>
                </p:oleObj>
              </mc:Choice>
              <mc:Fallback>
                <p:oleObj name="Visio" r:id="rId3" imgW="5937386" imgH="1416138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93800" y="2093745"/>
                        <a:ext cx="10996242" cy="262263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69930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2490" y="2376730"/>
            <a:ext cx="10515600" cy="4351338"/>
          </a:xfrm>
        </p:spPr>
        <p:txBody>
          <a:bodyPr>
            <a:normAutofit/>
          </a:bodyPr>
          <a:lstStyle/>
          <a:p>
            <a:pPr marL="1828800" lvl="4" indent="0" algn="just">
              <a:buNone/>
            </a:pPr>
            <a:r>
              <a:rPr lang="vi-VN" sz="2800" dirty="0"/>
              <a:t> Người hướng dẫn: PGS.TS Nguyễn Văn Nghĩa</a:t>
            </a:r>
            <a:endParaRPr lang="en-SG" sz="2800" dirty="0" smtClean="0"/>
          </a:p>
          <a:p>
            <a:pPr marL="1828800" lvl="4" indent="0" algn="just">
              <a:buNone/>
            </a:pPr>
            <a:endParaRPr lang="en-SG" sz="2800" dirty="0"/>
          </a:p>
          <a:p>
            <a:pPr marL="1828800" lvl="4" indent="0" algn="just">
              <a:buNone/>
            </a:pPr>
            <a:r>
              <a:rPr lang="en-SG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Sinh</a:t>
            </a:r>
            <a:r>
              <a:rPr lang="en-SG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SG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SG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	</a:t>
            </a:r>
            <a:r>
              <a:rPr lang="en-SG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Nguyễn</a:t>
            </a:r>
            <a:r>
              <a:rPr lang="en-SG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SG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Đức</a:t>
            </a:r>
            <a:r>
              <a:rPr lang="en-SG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SG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Đạt</a:t>
            </a:r>
            <a:r>
              <a:rPr lang="en-SG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SG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657600" lvl="8" indent="0" algn="just">
              <a:buNone/>
            </a:pPr>
            <a:r>
              <a:rPr lang="en-SG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Lê</a:t>
            </a:r>
            <a:r>
              <a:rPr lang="en-SG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SG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Văn</a:t>
            </a:r>
            <a:r>
              <a:rPr lang="en-SG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SG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Hải</a:t>
            </a:r>
            <a:r>
              <a:rPr lang="en-SG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3657600" lvl="8" indent="0" algn="just">
              <a:buNone/>
            </a:pPr>
            <a:r>
              <a:rPr lang="en-SG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Đỗ</a:t>
            </a:r>
            <a:r>
              <a:rPr lang="en-SG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SG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Quang</a:t>
            </a:r>
            <a:r>
              <a:rPr lang="en-SG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Long </a:t>
            </a:r>
          </a:p>
          <a:p>
            <a:pPr marL="3657600" lvl="8" indent="0" algn="just">
              <a:buNone/>
            </a:pPr>
            <a:r>
              <a:rPr lang="en-SG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Đặng </a:t>
            </a:r>
            <a:r>
              <a:rPr lang="en-SG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Thị</a:t>
            </a:r>
            <a:r>
              <a:rPr lang="en-SG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SG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Ngọc</a:t>
            </a:r>
            <a:r>
              <a:rPr lang="en-SG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Mai </a:t>
            </a:r>
          </a:p>
          <a:p>
            <a:pPr marL="3657600" lvl="8" indent="0" algn="just">
              <a:buNone/>
            </a:pPr>
            <a:r>
              <a:rPr lang="en-SG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Nguyễn</a:t>
            </a:r>
            <a:r>
              <a:rPr lang="en-SG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SG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Ngọc</a:t>
            </a:r>
            <a:r>
              <a:rPr lang="en-SG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SG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Tiến</a:t>
            </a:r>
            <a:endParaRPr lang="en-SG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828800" lvl="4" indent="0" algn="just">
              <a:buNone/>
            </a:pPr>
            <a:r>
              <a:rPr lang="en-SG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Lớp</a:t>
            </a:r>
            <a:r>
              <a:rPr lang="en-SG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SG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Trang</a:t>
            </a:r>
            <a:r>
              <a:rPr lang="en-SG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SG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bị</a:t>
            </a:r>
            <a:r>
              <a:rPr lang="en-SG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SG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điện</a:t>
            </a:r>
            <a:r>
              <a:rPr lang="en-SG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SG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SG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SG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SG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SG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nghiệp</a:t>
            </a:r>
            <a:r>
              <a:rPr lang="en-SG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SG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SG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SG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SG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SG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endParaRPr lang="en-SG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828800" lvl="4" indent="0" algn="just">
              <a:buNone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Tháng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6,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năm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2022</a:t>
            </a:r>
            <a:endParaRPr lang="en-SG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3853" y="86932"/>
            <a:ext cx="5976535" cy="190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690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36868236"/>
              </p:ext>
            </p:extLst>
          </p:nvPr>
        </p:nvGraphicFramePr>
        <p:xfrm>
          <a:off x="-62689" y="288830"/>
          <a:ext cx="6629400" cy="5424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8" name="Visio" r:id="rId3" imgW="15250320" imgH="12482640" progId="Visio.Drawing.15">
                  <p:embed/>
                </p:oleObj>
              </mc:Choice>
              <mc:Fallback>
                <p:oleObj name="Visio" r:id="rId3" imgW="15250320" imgH="1248264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62689" y="288830"/>
                        <a:ext cx="6629400" cy="54244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7452" y="0"/>
            <a:ext cx="2282738" cy="846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69227" y="2658539"/>
            <a:ext cx="5822547" cy="361274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5280" y="1630144"/>
            <a:ext cx="6095026" cy="8468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3174" y="5917488"/>
            <a:ext cx="2699888" cy="7076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64736" y="2498700"/>
            <a:ext cx="724219" cy="707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482644" y="2476944"/>
            <a:ext cx="724219" cy="707600"/>
          </a:xfrm>
          <a:prstGeom prst="rect">
            <a:avLst/>
          </a:prstGeom>
        </p:spPr>
      </p:pic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94137333"/>
              </p:ext>
            </p:extLst>
          </p:nvPr>
        </p:nvGraphicFramePr>
        <p:xfrm>
          <a:off x="10759790" y="2150340"/>
          <a:ext cx="1494205" cy="9728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9" name="Visio" r:id="rId11" imgW="2584388" imgH="1682575" progId="Visio.Drawing.15">
                  <p:embed/>
                </p:oleObj>
              </mc:Choice>
              <mc:Fallback>
                <p:oleObj name="Visio" r:id="rId11" imgW="2584388" imgH="168257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0759790" y="2150340"/>
                        <a:ext cx="1494205" cy="9728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36406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48436" y="4276163"/>
            <a:ext cx="7136466" cy="2384613"/>
          </a:xfrm>
        </p:spPr>
        <p:txBody>
          <a:bodyPr/>
          <a:lstStyle/>
          <a:p>
            <a:r>
              <a:rPr lang="vi-VN" dirty="0"/>
              <a:t>Theo số liệu ghi nhận sáng 4/1/2022, tại Cổng thông tin quan trắc môi trường Hà Nội, chỉ số chất lượng không khí AQI trung bình là 162, mức xấu. </a:t>
            </a:r>
            <a:endParaRPr lang="en-SG" dirty="0"/>
          </a:p>
          <a:p>
            <a:endParaRPr lang="en-SG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8546" y="85363"/>
            <a:ext cx="7822826" cy="41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54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4" name="Picture 8" descr="Đường phố Hà Nội ùn tắc - VnExpres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559" y="353483"/>
            <a:ext cx="4969623" cy="3313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37483543"/>
              </p:ext>
            </p:extLst>
          </p:nvPr>
        </p:nvGraphicFramePr>
        <p:xfrm>
          <a:off x="417513" y="3832225"/>
          <a:ext cx="3987800" cy="2762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8" name="Visio" r:id="rId4" imgW="3987849" imgH="2762119" progId="Visio.Drawing.15">
                  <p:embed/>
                </p:oleObj>
              </mc:Choice>
              <mc:Fallback>
                <p:oleObj name="Visio" r:id="rId4" imgW="3987849" imgH="2762119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17513" y="3832225"/>
                        <a:ext cx="3987800" cy="2762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55977" y="572906"/>
            <a:ext cx="5049649" cy="651863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30746" y="-317"/>
            <a:ext cx="1205100" cy="707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81410" y="0"/>
            <a:ext cx="1500581" cy="7076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374338" y="-69917"/>
            <a:ext cx="1031288" cy="84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933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1381" y="154005"/>
            <a:ext cx="2569945" cy="981776"/>
          </a:xfrm>
        </p:spPr>
        <p:txBody>
          <a:bodyPr/>
          <a:lstStyle/>
          <a:p>
            <a:r>
              <a:rPr lang="en-SG" dirty="0" err="1" smtClean="0"/>
              <a:t>Giải</a:t>
            </a:r>
            <a:r>
              <a:rPr lang="en-SG" dirty="0" smtClean="0"/>
              <a:t> </a:t>
            </a:r>
            <a:r>
              <a:rPr lang="en-SG" dirty="0" err="1" smtClean="0"/>
              <a:t>pháp</a:t>
            </a:r>
            <a:endParaRPr lang="en-SG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4094" y="356135"/>
            <a:ext cx="12370565" cy="6290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016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163336" y="1348102"/>
            <a:ext cx="8791519" cy="515937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748" y="350391"/>
            <a:ext cx="2792588" cy="574200"/>
          </a:xfrm>
          <a:prstGeom prst="rect">
            <a:avLst/>
          </a:prstGeom>
        </p:spPr>
      </p:pic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903667"/>
              </p:ext>
            </p:extLst>
          </p:nvPr>
        </p:nvGraphicFramePr>
        <p:xfrm>
          <a:off x="659797" y="1513623"/>
          <a:ext cx="1612900" cy="4578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76" name="Visio" r:id="rId5" imgW="1612974" imgH="4578306" progId="Visio.Drawing.15">
                  <p:embed/>
                </p:oleObj>
              </mc:Choice>
              <mc:Fallback>
                <p:oleObj name="Visio" r:id="rId5" imgW="1612974" imgH="4578306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59797" y="1513623"/>
                        <a:ext cx="1612900" cy="4578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86023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79918" y="1199065"/>
            <a:ext cx="3420444" cy="5303730"/>
          </a:xfrm>
          <a:prstGeom prst="rect">
            <a:avLst/>
          </a:prstGeom>
        </p:spPr>
      </p:pic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62933430"/>
              </p:ext>
            </p:extLst>
          </p:nvPr>
        </p:nvGraphicFramePr>
        <p:xfrm>
          <a:off x="0" y="358592"/>
          <a:ext cx="5149315" cy="7730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52" name="Visio" r:id="rId4" imgW="3549490" imgH="387438" progId="Visio.Drawing.15">
                  <p:embed/>
                </p:oleObj>
              </mc:Choice>
              <mc:Fallback>
                <p:oleObj name="Visio" r:id="rId4" imgW="3549490" imgH="387438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0" y="358592"/>
                        <a:ext cx="5149315" cy="7730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24829079"/>
              </p:ext>
            </p:extLst>
          </p:nvPr>
        </p:nvGraphicFramePr>
        <p:xfrm>
          <a:off x="6670307" y="1590639"/>
          <a:ext cx="5027296" cy="49121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53" name="Visio" r:id="rId6" imgW="7175525" imgH="7010531" progId="Visio.Drawing.15">
                  <p:embed/>
                </p:oleObj>
              </mc:Choice>
              <mc:Fallback>
                <p:oleObj name="Visio" r:id="rId6" imgW="7175525" imgH="7010531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670307" y="1590639"/>
                        <a:ext cx="5027296" cy="49121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2811397"/>
              </p:ext>
            </p:extLst>
          </p:nvPr>
        </p:nvGraphicFramePr>
        <p:xfrm>
          <a:off x="7308182" y="358592"/>
          <a:ext cx="3543300" cy="920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54" name="Visio" r:id="rId8" imgW="3543177" imgH="920706" progId="Visio.Drawing.15">
                  <p:embed/>
                </p:oleObj>
              </mc:Choice>
              <mc:Fallback>
                <p:oleObj name="Visio" r:id="rId8" imgW="3543177" imgH="920706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7308182" y="358592"/>
                        <a:ext cx="3543300" cy="920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45178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3487271" y="33972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SG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277906" y="163612"/>
            <a:ext cx="10546976" cy="509022"/>
          </a:xfrm>
        </p:spPr>
        <p:txBody>
          <a:bodyPr/>
          <a:lstStyle/>
          <a:p>
            <a:pPr marL="0" indent="0">
              <a:buNone/>
            </a:pPr>
            <a:r>
              <a:rPr lang="en-SG" dirty="0" err="1" smtClean="0"/>
              <a:t>Ứng</a:t>
            </a:r>
            <a:r>
              <a:rPr lang="en-SG" dirty="0" smtClean="0"/>
              <a:t> </a:t>
            </a:r>
            <a:r>
              <a:rPr lang="en-SG" dirty="0" err="1" smtClean="0"/>
              <a:t>dụng</a:t>
            </a:r>
            <a:r>
              <a:rPr lang="en-SG" dirty="0" smtClean="0"/>
              <a:t> </a:t>
            </a:r>
            <a:r>
              <a:rPr lang="en-SG" dirty="0" err="1" smtClean="0"/>
              <a:t>IoT</a:t>
            </a:r>
            <a:endParaRPr lang="en-SG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9694" y="336591"/>
            <a:ext cx="8704252" cy="6121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737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279</TotalTime>
  <Words>100</Words>
  <Application>Microsoft Office PowerPoint</Application>
  <PresentationFormat>Widescreen</PresentationFormat>
  <Paragraphs>27</Paragraphs>
  <Slides>16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Arial</vt:lpstr>
      <vt:lpstr>Calibri</vt:lpstr>
      <vt:lpstr>Calibri Light</vt:lpstr>
      <vt:lpstr>Times New Roman</vt:lpstr>
      <vt:lpstr>Office Theme</vt:lpstr>
      <vt:lpstr>Visio</vt:lpstr>
      <vt:lpstr>Microsoft Visio Drawing</vt:lpstr>
      <vt:lpstr>ĐỀ TÀI  THIẾT KẾ HỆ THỐNG  GIÁM SÁT KHÍ THẢI  CÔNG NGHIỆP VÀ GIAO THÔNG</vt:lpstr>
      <vt:lpstr>PowerPoint Presentation</vt:lpstr>
      <vt:lpstr>PowerPoint Presentation</vt:lpstr>
      <vt:lpstr>PowerPoint Presentation</vt:lpstr>
      <vt:lpstr>PowerPoint Presentation</vt:lpstr>
      <vt:lpstr>Giải pháp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Thông số cần quan tâm</vt:lpstr>
      <vt:lpstr>PowerPoint Presentation</vt:lpstr>
      <vt:lpstr>PowerPoint Presentation</vt:lpstr>
      <vt:lpstr>PowerPoint Presentation</vt:lpstr>
      <vt:lpstr>PowerPoint Presentation</vt:lpstr>
    </vt:vector>
  </TitlesOfParts>
  <Company>HP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account</dc:creator>
  <cp:lastModifiedBy>Microsoft account</cp:lastModifiedBy>
  <cp:revision>28</cp:revision>
  <dcterms:created xsi:type="dcterms:W3CDTF">2022-06-15T03:46:57Z</dcterms:created>
  <dcterms:modified xsi:type="dcterms:W3CDTF">2022-06-16T00:12:58Z</dcterms:modified>
</cp:coreProperties>
</file>